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5" d="100"/>
          <a:sy n="105" d="100"/>
        </p:scale>
        <p:origin x="1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Microsoft Excel 2013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Dr. Wameedh. T.M. Al-</a:t>
            </a:r>
            <a:r>
              <a:rPr lang="en-US" sz="4000" dirty="0" err="1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Tameemi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004848"/>
            <a:ext cx="8534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Average </a:t>
            </a:r>
            <a:endParaRPr lang="en-US" dirty="0"/>
          </a:p>
          <a:p>
            <a:r>
              <a:rPr lang="en-US" dirty="0"/>
              <a:t>An average sums all values and divides by the total number of values. Specify values, individual cell addresses and/or range addresses in the numbers variables. </a:t>
            </a:r>
          </a:p>
          <a:p>
            <a:r>
              <a:rPr lang="en-US" i="1" dirty="0"/>
              <a:t>syntax </a:t>
            </a:r>
            <a:r>
              <a:rPr lang="en-US" b="1" dirty="0"/>
              <a:t>=AVERAGE(number1,number2,...) </a:t>
            </a:r>
            <a:endParaRPr lang="en-US" dirty="0"/>
          </a:p>
          <a:p>
            <a:r>
              <a:rPr lang="en-US" i="1" dirty="0"/>
              <a:t>examples </a:t>
            </a:r>
            <a:r>
              <a:rPr lang="en-US" dirty="0"/>
              <a:t>=AVERAGE(15,255,45) </a:t>
            </a:r>
          </a:p>
          <a:p>
            <a:r>
              <a:rPr lang="en-US" dirty="0"/>
              <a:t>=AVERAGE(B2:B18) </a:t>
            </a:r>
          </a:p>
          <a:p>
            <a:r>
              <a:rPr lang="en-US" dirty="0"/>
              <a:t>=AVERAGE(B15,B33,B52) </a:t>
            </a:r>
          </a:p>
          <a:p>
            <a:r>
              <a:rPr lang="en-US" dirty="0"/>
              <a:t>=AVERAGE(C22:C24,C30:C33)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486307"/>
            <a:ext cx="2983291" cy="2534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282" y="4609781"/>
            <a:ext cx="936104" cy="187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1600" y="4149081"/>
            <a:ext cx="165618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49" y="5783393"/>
            <a:ext cx="936104" cy="187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63" y="3474880"/>
            <a:ext cx="4468305" cy="25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004848"/>
            <a:ext cx="8534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Maximum (MAX) </a:t>
            </a:r>
            <a:endParaRPr lang="en-US" dirty="0"/>
          </a:p>
          <a:p>
            <a:r>
              <a:rPr lang="en-US" dirty="0"/>
              <a:t>Maximum indicates the largest value in the designated list of numbers. </a:t>
            </a:r>
          </a:p>
          <a:p>
            <a:r>
              <a:rPr lang="en-US" i="1" dirty="0"/>
              <a:t>syntax </a:t>
            </a:r>
            <a:r>
              <a:rPr lang="en-US" b="1" dirty="0"/>
              <a:t>=MAX(number1,number2,...) </a:t>
            </a:r>
            <a:endParaRPr lang="en-US" dirty="0"/>
          </a:p>
          <a:p>
            <a:r>
              <a:rPr lang="en-US" i="1" dirty="0"/>
              <a:t>examples </a:t>
            </a:r>
            <a:r>
              <a:rPr lang="en-US" dirty="0"/>
              <a:t>=MAX(A15:A35) </a:t>
            </a:r>
          </a:p>
          <a:p>
            <a:r>
              <a:rPr lang="en-US" dirty="0"/>
              <a:t>=MAX(D10:D200,D225:D325)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505671"/>
            <a:ext cx="8462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Minimum (MIN) </a:t>
            </a:r>
          </a:p>
          <a:p>
            <a:r>
              <a:rPr lang="en-US" dirty="0"/>
              <a:t>Minimum indicates the smallest value in the designated list of numbers. </a:t>
            </a:r>
          </a:p>
          <a:p>
            <a:r>
              <a:rPr lang="en-US" dirty="0"/>
              <a:t>syntax</a:t>
            </a:r>
            <a:r>
              <a:rPr lang="en-US" b="1" dirty="0"/>
              <a:t> =MIN(number1,number2,...) </a:t>
            </a:r>
          </a:p>
          <a:p>
            <a:r>
              <a:rPr lang="en-US" b="1" dirty="0"/>
              <a:t>examples </a:t>
            </a:r>
            <a:r>
              <a:rPr lang="en-US" dirty="0"/>
              <a:t>=MIN(A15:A35) </a:t>
            </a:r>
          </a:p>
          <a:p>
            <a:r>
              <a:rPr lang="en-US" dirty="0"/>
              <a:t>=MIN(D10:D200,D225:D325)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900" t="26667" r="15350" b="36000"/>
          <a:stretch/>
        </p:blipFill>
        <p:spPr>
          <a:xfrm>
            <a:off x="395536" y="4149080"/>
            <a:ext cx="2880320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7544" y="5013176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1720" y="616530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5750" t="26667" r="11413" b="38333"/>
          <a:stretch/>
        </p:blipFill>
        <p:spPr>
          <a:xfrm>
            <a:off x="3546788" y="4125933"/>
            <a:ext cx="4481596" cy="2318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216056" y="4509120"/>
            <a:ext cx="23001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60232" y="6093296"/>
            <a:ext cx="6439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556792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cs typeface="(AH) Manal Black" pitchFamily="2" charset="-78"/>
              </a:rPr>
              <a:t>Next lecture: </a:t>
            </a:r>
            <a:r>
              <a:rPr lang="en-US" sz="2800" b="1" dirty="0" smtClean="0"/>
              <a:t>Formulas-II</a:t>
            </a:r>
            <a:endParaRPr lang="en-US" sz="2800" b="1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55446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Hacen Extender X-Slant" pitchFamily="2" charset="-78"/>
                <a:cs typeface="Hacen Extender X-Slant" pitchFamily="2" charset="-78"/>
              </a:rPr>
              <a:t>Thank you very much</a:t>
            </a:r>
            <a:endParaRPr lang="ar-IQ" sz="6000" dirty="0" smtClean="0">
              <a:latin typeface="Hacen Extender X-Slant" pitchFamily="2" charset="-78"/>
              <a:cs typeface="Hacen Extender X-Slan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        Next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120676"/>
            <a:ext cx="8643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Basic Formulas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Microsoft Excel is an electronic spreadsheet that automates manual calculations involved in accounting and bookkeeping. After you have typed the basic text and number entries in a spreadsheet cell, Excel can perform the math calculations for you. You will learn how to create formulas and functions to perform calculations in a spreadsheet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Example formulas are: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=D15+D18+D21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=B4-B12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=A10/B15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=(B16+C16)*1.07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Do not use any spaces in formulas. Also, when creating formulas you may choose to either type the cell address or use the mouse to select the cell address.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07" y="90872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Create Formula </a:t>
            </a:r>
            <a:endParaRPr lang="en-US" sz="2400" dirty="0"/>
          </a:p>
          <a:p>
            <a:r>
              <a:rPr lang="en-US" sz="2400" dirty="0"/>
              <a:t>You can create any type of math calculation on your own using the following mathematical operators: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03" y="2118875"/>
            <a:ext cx="6324155" cy="3672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04" y="5782449"/>
            <a:ext cx="8534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numeric keypad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on the right side of the keyboard provides most of these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operators. Excel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follows the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mathematical order of hierarchy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where operators are processed in the order: negation, exponentiation, multiplication/division, and then addition/subtraction. Use parentheses to clarify the order of calculation in a formula.	</a:t>
            </a:r>
          </a:p>
        </p:txBody>
      </p:sp>
    </p:spTree>
    <p:extLst>
      <p:ext uri="{BB962C8B-B14F-4D97-AF65-F5344CB8AC3E}">
        <p14:creationId xmlns:p14="http://schemas.microsoft.com/office/powerpoint/2010/main" val="28354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07" y="908720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Basic steps for creating a formula: </a:t>
            </a:r>
            <a:endParaRPr lang="en-US" sz="2400" dirty="0"/>
          </a:p>
          <a:p>
            <a:r>
              <a:rPr lang="en-US" sz="2400" dirty="0"/>
              <a:t>1. Click in the empty cell which will contain the formula. </a:t>
            </a:r>
          </a:p>
          <a:p>
            <a:r>
              <a:rPr lang="en-US" sz="2400" dirty="0"/>
              <a:t>2. Type an equal sign (</a:t>
            </a:r>
            <a:r>
              <a:rPr lang="en-US" sz="2400" b="1" dirty="0"/>
              <a:t>=</a:t>
            </a:r>
            <a:r>
              <a:rPr lang="en-US" sz="2400" dirty="0"/>
              <a:t>). </a:t>
            </a:r>
          </a:p>
          <a:p>
            <a:r>
              <a:rPr lang="en-US" sz="2400" dirty="0"/>
              <a:t>3. Type the cell address or click the cell that contains the first number. </a:t>
            </a:r>
          </a:p>
          <a:p>
            <a:r>
              <a:rPr lang="en-US" sz="2400" dirty="0"/>
              <a:t>4. Type the math operator </a:t>
            </a:r>
            <a:r>
              <a:rPr lang="en-US" sz="2400" b="1" dirty="0"/>
              <a:t>(+ - / * ^). </a:t>
            </a:r>
            <a:endParaRPr lang="en-US" sz="2400" dirty="0"/>
          </a:p>
          <a:p>
            <a:r>
              <a:rPr lang="en-US" sz="2400" dirty="0"/>
              <a:t>5. Type the cell address or click the cell that contains the second number. </a:t>
            </a:r>
          </a:p>
          <a:p>
            <a:r>
              <a:rPr lang="en-US" sz="2400" dirty="0"/>
              <a:t>6. Continue in this manner until the formula is complete. </a:t>
            </a:r>
          </a:p>
          <a:p>
            <a:r>
              <a:rPr lang="en-US" sz="2400" dirty="0"/>
              <a:t>7. Use parenthesis for clarification. </a:t>
            </a:r>
          </a:p>
          <a:p>
            <a:r>
              <a:rPr lang="en-US" sz="2400" dirty="0"/>
              <a:t>8. Press the </a:t>
            </a:r>
            <a:r>
              <a:rPr lang="en-US" sz="2400" b="1" dirty="0"/>
              <a:t>Enter </a:t>
            </a:r>
            <a:r>
              <a:rPr lang="en-US" sz="2400" dirty="0"/>
              <a:t>key. </a:t>
            </a:r>
          </a:p>
        </p:txBody>
      </p:sp>
    </p:spTree>
    <p:extLst>
      <p:ext uri="{BB962C8B-B14F-4D97-AF65-F5344CB8AC3E}">
        <p14:creationId xmlns:p14="http://schemas.microsoft.com/office/powerpoint/2010/main" val="34526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07" y="90872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AutoSum </a:t>
            </a:r>
            <a:endParaRPr lang="en-US" sz="2400" dirty="0"/>
          </a:p>
          <a:p>
            <a:r>
              <a:rPr lang="en-US" sz="2400" dirty="0"/>
              <a:t>Adding is the most common math operation performed in Excel. The </a:t>
            </a:r>
            <a:r>
              <a:rPr lang="en-US" sz="2400" b="1" dirty="0"/>
              <a:t>Home </a:t>
            </a:r>
            <a:r>
              <a:rPr lang="en-US" sz="2400" dirty="0"/>
              <a:t>ribbon includes an </a:t>
            </a:r>
            <a:r>
              <a:rPr lang="en-US" sz="2400" b="1" dirty="0"/>
              <a:t>AutoSum </a:t>
            </a:r>
            <a:r>
              <a:rPr lang="en-US" sz="2400" dirty="0"/>
              <a:t>button for adding. This button provides a shortcut to typing formulas.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237" b="80333"/>
          <a:stretch/>
        </p:blipFill>
        <p:spPr>
          <a:xfrm>
            <a:off x="436219" y="2491586"/>
            <a:ext cx="8203725" cy="1369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7092280" y="2708920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421" y="3933056"/>
            <a:ext cx="285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r>
              <a:rPr lang="en-US" dirty="0" smtClean="0">
                <a:sym typeface="Wingdings" panose="05000000000000000000" pitchFamily="2" charset="2"/>
              </a:rPr>
              <a:t> Editing Auto sum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850" r="387" b="81334"/>
          <a:stretch/>
        </p:blipFill>
        <p:spPr>
          <a:xfrm>
            <a:off x="436219" y="4509120"/>
            <a:ext cx="8180766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827584" y="4797152"/>
            <a:ext cx="43204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6007737"/>
            <a:ext cx="403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Formulas</a:t>
            </a:r>
            <a:r>
              <a:rPr lang="en-US" dirty="0" smtClean="0">
                <a:sym typeface="Wingdings" panose="05000000000000000000" pitchFamily="2" charset="2"/>
              </a:rPr>
              <a:t> Function library  Auto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340768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Basic Steps for using AutoSum: </a:t>
            </a:r>
            <a:endParaRPr lang="en-US" sz="2000" dirty="0"/>
          </a:p>
          <a:p>
            <a:r>
              <a:rPr lang="en-US" sz="2000" dirty="0"/>
              <a:t>1. Move to the empty cell that will contain the formula. </a:t>
            </a:r>
          </a:p>
          <a:p>
            <a:r>
              <a:rPr lang="en-US" sz="2000" dirty="0"/>
              <a:t>2. Click on the </a:t>
            </a:r>
            <a:r>
              <a:rPr lang="en-US" sz="2000" b="1" dirty="0"/>
              <a:t>AutoSum </a:t>
            </a:r>
            <a:r>
              <a:rPr lang="en-US" sz="2000" dirty="0"/>
              <a:t>button. </a:t>
            </a:r>
          </a:p>
          <a:p>
            <a:r>
              <a:rPr lang="en-US" sz="2000" dirty="0"/>
              <a:t>3. </a:t>
            </a:r>
            <a:r>
              <a:rPr lang="en-US" sz="2000" b="1" dirty="0"/>
              <a:t>Proofread </a:t>
            </a:r>
            <a:r>
              <a:rPr lang="en-US" sz="2000" dirty="0"/>
              <a:t>the formula that Excel provides, make any necessary changes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4</a:t>
            </a:r>
            <a:r>
              <a:rPr lang="en-US" sz="2000" dirty="0"/>
              <a:t>. Press the </a:t>
            </a:r>
            <a:r>
              <a:rPr lang="en-US" sz="2000" b="1" dirty="0"/>
              <a:t>Enter </a:t>
            </a:r>
            <a:r>
              <a:rPr lang="en-US" sz="2000" dirty="0"/>
              <a:t>key or click the </a:t>
            </a:r>
            <a:r>
              <a:rPr lang="en-US" sz="2000" b="1" dirty="0"/>
              <a:t>check </a:t>
            </a:r>
            <a:r>
              <a:rPr lang="en-US" sz="2000" dirty="0"/>
              <a:t>mark on the formula bar.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251611"/>
            <a:ext cx="1110576" cy="2220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282" y="3909286"/>
            <a:ext cx="8740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Note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You can copy formulas that refer to empty cells. After you type numbers in the empty cells, the formulas will be updated.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282" y="5264483"/>
            <a:ext cx="864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Note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Formula results are updated automatically in Excel. As you change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any values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that are referred to in a formula, the formula will reflect these changes. 	</a:t>
            </a:r>
          </a:p>
        </p:txBody>
      </p:sp>
    </p:spTree>
    <p:extLst>
      <p:ext uri="{BB962C8B-B14F-4D97-AF65-F5344CB8AC3E}">
        <p14:creationId xmlns:p14="http://schemas.microsoft.com/office/powerpoint/2010/main" val="15833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07" y="908720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dirty="0"/>
              <a:t>Formula Functions </a:t>
            </a:r>
            <a:endParaRPr lang="en-US" sz="2400" dirty="0"/>
          </a:p>
          <a:p>
            <a:pPr algn="justLow"/>
            <a:r>
              <a:rPr lang="en-US" sz="2400" dirty="0"/>
              <a:t>Functions provide an automated method for creating formulas in the following categories: financial, date and time, math and trigonometry, statistical, lookup and reference, database, text, logical and information. Excel contains more than 200 functions. For example, specific functions are available to calculate a sum, an average, a loan payment, logarithms and random numbers. Functions can be typed, if you know the syntax, or can be inserted by clicking on the </a:t>
            </a:r>
            <a:r>
              <a:rPr lang="en-US" sz="2400" b="1" dirty="0"/>
              <a:t>Function </a:t>
            </a:r>
            <a:r>
              <a:rPr lang="en-US" sz="2400" dirty="0"/>
              <a:t>button located left of the formula bar. </a:t>
            </a:r>
          </a:p>
          <a:p>
            <a:pPr algn="justLow"/>
            <a:r>
              <a:rPr lang="en-US" sz="2400" dirty="0"/>
              <a:t>All functions are formatted in a similar manner, for example: </a:t>
            </a:r>
            <a:r>
              <a:rPr lang="en-US" sz="2400" b="1" i="1" dirty="0"/>
              <a:t>= function name (parameters)</a:t>
            </a:r>
            <a:r>
              <a:rPr lang="en-US" sz="2400" dirty="0"/>
              <a:t>. The parameters vary depending upon the function. Functions and cell addresses may be typed in upper case or lower case. </a:t>
            </a:r>
          </a:p>
        </p:txBody>
      </p:sp>
    </p:spTree>
    <p:extLst>
      <p:ext uri="{BB962C8B-B14F-4D97-AF65-F5344CB8AC3E}">
        <p14:creationId xmlns:p14="http://schemas.microsoft.com/office/powerpoint/2010/main" val="27408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07" y="90872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dirty="0"/>
              <a:t>Sum </a:t>
            </a:r>
            <a:endParaRPr lang="en-US" sz="2400" dirty="0"/>
          </a:p>
          <a:p>
            <a:pPr algn="justLow"/>
            <a:r>
              <a:rPr lang="en-US" sz="2400" dirty="0"/>
              <a:t>Adding is the most common function performed in Excel. The SUM function adds values. Specify values, individual cell addresses and/or range addresses in the </a:t>
            </a:r>
            <a:r>
              <a:rPr lang="en-US" sz="2400" dirty="0" smtClean="0"/>
              <a:t>numbers variables</a:t>
            </a:r>
            <a:r>
              <a:rPr lang="en-US" sz="2400" dirty="0"/>
              <a:t>. </a:t>
            </a:r>
          </a:p>
          <a:p>
            <a:pPr algn="justLow"/>
            <a:r>
              <a:rPr lang="en-US" sz="2400" i="1" dirty="0"/>
              <a:t>syntax </a:t>
            </a:r>
            <a:r>
              <a:rPr lang="en-US" sz="2400" b="1" dirty="0"/>
              <a:t>=SUM(number1,number2,...) </a:t>
            </a:r>
            <a:endParaRPr lang="en-US" sz="2400" dirty="0"/>
          </a:p>
          <a:p>
            <a:pPr algn="justLow"/>
            <a:r>
              <a:rPr lang="en-US" sz="2400" i="1" dirty="0"/>
              <a:t>examples </a:t>
            </a:r>
            <a:r>
              <a:rPr lang="en-US" sz="2400" dirty="0"/>
              <a:t>=SUM(A10:A25) </a:t>
            </a:r>
          </a:p>
          <a:p>
            <a:pPr algn="justLow"/>
            <a:r>
              <a:rPr lang="en-US" sz="2400" dirty="0"/>
              <a:t>=SUM(B15:C20) </a:t>
            </a:r>
          </a:p>
          <a:p>
            <a:pPr algn="justLow"/>
            <a:r>
              <a:rPr lang="en-US" sz="2400" dirty="0"/>
              <a:t>=SUM(D45,D60:D70,D80:D85) </a:t>
            </a:r>
          </a:p>
        </p:txBody>
      </p:sp>
    </p:spTree>
    <p:extLst>
      <p:ext uri="{BB962C8B-B14F-4D97-AF65-F5344CB8AC3E}">
        <p14:creationId xmlns:p14="http://schemas.microsoft.com/office/powerpoint/2010/main" val="15533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Formulas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3" y="3429000"/>
            <a:ext cx="3220218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99" y="3429000"/>
            <a:ext cx="4807749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331" y="4941168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32803" y="3933056"/>
            <a:ext cx="25202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1035" y="5805264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1004848"/>
            <a:ext cx="8534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Insert Function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Low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selection demonstrates how to use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Insert Function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menu to creation a formula. Click on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Insert Function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button or from the AutoSum drop-down arrow and select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More Functions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display a list of over 200 functions available in Excel.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Insert Function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dialog box displays the function categories from the drop-down menu list. The function names will appear in the function name box below.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840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(AH) Manal Black</vt:lpstr>
      <vt:lpstr>AGA Granada غرناطة V2</vt:lpstr>
      <vt:lpstr>Arial</vt:lpstr>
      <vt:lpstr>Arial Black</vt:lpstr>
      <vt:lpstr>Calibri</vt:lpstr>
      <vt:lpstr>Cooper Black</vt:lpstr>
      <vt:lpstr>Hacen Extender X-Slant</vt:lpstr>
      <vt:lpstr>Wingdings</vt:lpstr>
      <vt:lpstr>Office Theme</vt:lpstr>
      <vt:lpstr>Microsoft Excel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423</cp:revision>
  <dcterms:created xsi:type="dcterms:W3CDTF">2021-10-20T16:32:18Z</dcterms:created>
  <dcterms:modified xsi:type="dcterms:W3CDTF">2022-04-17T19:01:29Z</dcterms:modified>
</cp:coreProperties>
</file>